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84" r:id="rId4"/>
    <p:sldId id="285" r:id="rId5"/>
    <p:sldId id="286" r:id="rId6"/>
    <p:sldId id="287" r:id="rId7"/>
    <p:sldId id="261" r:id="rId8"/>
    <p:sldId id="279" r:id="rId9"/>
    <p:sldId id="278" r:id="rId10"/>
    <p:sldId id="288" r:id="rId11"/>
    <p:sldId id="289" r:id="rId12"/>
    <p:sldId id="282" r:id="rId13"/>
    <p:sldId id="290" r:id="rId14"/>
    <p:sldId id="296" r:id="rId15"/>
    <p:sldId id="291" r:id="rId16"/>
    <p:sldId id="292" r:id="rId17"/>
    <p:sldId id="293" r:id="rId18"/>
    <p:sldId id="294" r:id="rId19"/>
    <p:sldId id="295" r:id="rId20"/>
    <p:sldId id="297" r:id="rId21"/>
    <p:sldId id="298" r:id="rId22"/>
    <p:sldId id="299" r:id="rId23"/>
    <p:sldId id="30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8939"/>
            <a:ext cx="7772400" cy="21878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</a:t>
            </a:r>
            <a:r>
              <a:rPr lang="en-US" dirty="0" smtClean="0"/>
              <a:t>SADI: </a:t>
            </a:r>
            <a:r>
              <a:rPr lang="en-US" dirty="0"/>
              <a:t>Supporting Data-to-Model Integration for Biodiversity Forecasting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206" y="3315439"/>
            <a:ext cx="8077260" cy="1650145"/>
          </a:xfrm>
        </p:spPr>
        <p:txBody>
          <a:bodyPr>
            <a:normAutofit/>
          </a:bodyPr>
          <a:lstStyle/>
          <a:p>
            <a:r>
              <a:rPr lang="en-US" dirty="0"/>
              <a:t> Nicholas Del </a:t>
            </a:r>
            <a:r>
              <a:rPr lang="en-US" dirty="0" smtClean="0"/>
              <a:t>Rio</a:t>
            </a:r>
            <a:r>
              <a:rPr lang="en-US" baseline="30000" dirty="0" smtClean="0"/>
              <a:t>1</a:t>
            </a:r>
            <a:r>
              <a:rPr lang="en-US" dirty="0" smtClean="0"/>
              <a:t>, Natalia </a:t>
            </a:r>
            <a:r>
              <a:rPr lang="en-US" dirty="0"/>
              <a:t>Villanueva-</a:t>
            </a:r>
            <a:r>
              <a:rPr lang="en-US" dirty="0" smtClean="0"/>
              <a:t>Rosales</a:t>
            </a:r>
            <a:r>
              <a:rPr lang="en-US" baseline="30000" dirty="0" smtClean="0"/>
              <a:t>1</a:t>
            </a:r>
            <a:r>
              <a:rPr lang="en-US" dirty="0" smtClean="0"/>
              <a:t>, Deana Pennington</a:t>
            </a:r>
            <a:r>
              <a:rPr lang="en-US" baseline="30000" dirty="0" smtClean="0"/>
              <a:t>1</a:t>
            </a:r>
            <a:r>
              <a:rPr lang="en-US" dirty="0" smtClean="0"/>
              <a:t>, Karl Benedict</a:t>
            </a:r>
            <a:r>
              <a:rPr lang="en-US" baseline="30000" dirty="0" smtClean="0"/>
              <a:t>2</a:t>
            </a:r>
            <a:r>
              <a:rPr lang="en-US" dirty="0" smtClean="0"/>
              <a:t>, Aimee Stewart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Cj</a:t>
            </a:r>
            <a:r>
              <a:rPr lang="en-US" dirty="0"/>
              <a:t> </a:t>
            </a:r>
            <a:r>
              <a:rPr lang="en-US" dirty="0" smtClean="0"/>
              <a:t>Grady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40723" y="5357525"/>
            <a:ext cx="5080396" cy="998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University of Texas at El Paso Cyber-ShARE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  <a:endParaRPr lang="en-US" sz="1600" baseline="30000" dirty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0000"/>
                </a:solidFill>
              </a:rPr>
              <a:t>University of New Mexico Earth Data Analysis Center</a:t>
            </a:r>
            <a:r>
              <a:rPr lang="en-US" sz="1600" baseline="30000" dirty="0" smtClean="0">
                <a:solidFill>
                  <a:srgbClr val="000000"/>
                </a:solidFill>
              </a:rPr>
              <a:t>2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Kansas University Biodiversity Institute</a:t>
            </a:r>
            <a:r>
              <a:rPr lang="en-US" sz="1600" baseline="30000" dirty="0" smtClean="0">
                <a:solidFill>
                  <a:srgbClr val="000000"/>
                </a:solidFill>
              </a:rPr>
              <a:t>3</a:t>
            </a:r>
            <a:endParaRPr lang="en-US" sz="160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60549" y="2870316"/>
            <a:ext cx="1514353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77924" y="2870316"/>
            <a:ext cx="1296365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CF to OBOE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736" y="1871208"/>
            <a:ext cx="805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 vocabulary couples entities with measurements, so we need to decompose: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0836" y="2870316"/>
            <a:ext cx="284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dew_point_temperature</a:t>
            </a:r>
            <a:r>
              <a:rPr lang="en-US" sz="20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8494" y="3778391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91060" y="4751041"/>
            <a:ext cx="28157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Atmospheric Feature 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099758" y="5710459"/>
            <a:ext cx="14039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DewPoint</a:t>
            </a:r>
            <a:endParaRPr lang="en-US" sz="2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190870" y="3778391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5437897" y="4751714"/>
            <a:ext cx="182844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Temperature</a:t>
            </a:r>
            <a:endParaRPr lang="en-US" sz="2400" b="0" dirty="0"/>
          </a:p>
        </p:txBody>
      </p:sp>
      <p:cxnSp>
        <p:nvCxnSpPr>
          <p:cNvPr id="17" name="Straight Arrow Connector 16"/>
          <p:cNvCxnSpPr>
            <a:stCxn id="12" idx="0"/>
            <a:endCxn id="11" idx="2"/>
          </p:cNvCxnSpPr>
          <p:nvPr/>
        </p:nvCxnSpPr>
        <p:spPr>
          <a:xfrm flipV="1">
            <a:off x="1798958" y="4240056"/>
            <a:ext cx="384" cy="510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12" idx="2"/>
          </p:cNvCxnSpPr>
          <p:nvPr/>
        </p:nvCxnSpPr>
        <p:spPr>
          <a:xfrm flipH="1" flipV="1">
            <a:off x="1798958" y="5212706"/>
            <a:ext cx="2750" cy="497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  <a:endCxn id="14" idx="2"/>
          </p:cNvCxnSpPr>
          <p:nvPr/>
        </p:nvCxnSpPr>
        <p:spPr>
          <a:xfrm flipH="1" flipV="1">
            <a:off x="6339457" y="4240056"/>
            <a:ext cx="12663" cy="511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111" y="3651426"/>
            <a:ext cx="3220452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93753" y="3629740"/>
            <a:ext cx="2538924" cy="1715102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90581" y="4348340"/>
            <a:ext cx="160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Prepackaged with</a:t>
            </a:r>
          </a:p>
          <a:p>
            <a:r>
              <a:rPr lang="en-US" sz="1400" b="1" dirty="0" err="1" smtClean="0"/>
              <a:t>OBOE.owl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6349" y="6172124"/>
            <a:ext cx="242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 </a:t>
            </a:r>
            <a:r>
              <a:rPr lang="en-US" sz="1400" b="1" dirty="0" err="1" smtClean="0"/>
              <a:t>ELSEWeb</a:t>
            </a:r>
            <a:r>
              <a:rPr lang="en-US" sz="1400" b="1" dirty="0" smtClean="0"/>
              <a:t> extension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6855" y="5848958"/>
            <a:ext cx="50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reuse other ontologies such </a:t>
            </a:r>
            <a:r>
              <a:rPr lang="en-US" dirty="0" smtClean="0"/>
              <a:t>as SWEET </a:t>
            </a:r>
            <a:r>
              <a:rPr lang="en-US" dirty="0" smtClean="0"/>
              <a:t>or define own classes.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6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Adaptors using SADI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111" y="1562214"/>
            <a:ext cx="845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Adaptor services perform operations such as: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selection </a:t>
            </a:r>
            <a:r>
              <a:rPr lang="en-US" dirty="0" smtClean="0"/>
              <a:t>– binds specifications to satisfactory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transformations </a:t>
            </a:r>
            <a:r>
              <a:rPr lang="en-US" dirty="0" smtClean="0"/>
              <a:t>– transform structure or format of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Modeling</a:t>
            </a:r>
            <a:r>
              <a:rPr lang="en-US" dirty="0" smtClean="0"/>
              <a:t> – implement modeling algorithm</a:t>
            </a:r>
          </a:p>
          <a:p>
            <a:endParaRPr lang="en-US" dirty="0"/>
          </a:p>
          <a:p>
            <a:r>
              <a:rPr lang="en-US" dirty="0" smtClean="0"/>
              <a:t>Adaptor services are implemented as Semantic Automated Discovery and </a:t>
            </a:r>
            <a:r>
              <a:rPr lang="en-US" dirty="0" smtClean="0"/>
              <a:t>Integration (SADI) </a:t>
            </a:r>
            <a:r>
              <a:rPr lang="en-US" dirty="0" smtClean="0"/>
              <a:t>Services: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6613" y="4256665"/>
            <a:ext cx="14534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Operation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3483" y="4256665"/>
            <a:ext cx="2507567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ServiceDescription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6804969" y="4256665"/>
            <a:ext cx="150834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</a:t>
            </a:r>
            <a:endParaRPr lang="en-US" sz="2400" b="0" dirty="0"/>
          </a:p>
        </p:txBody>
      </p:sp>
      <p:cxnSp>
        <p:nvCxnSpPr>
          <p:cNvPr id="17" name="Curved Connector 16"/>
          <p:cNvCxnSpPr>
            <a:stCxn id="8" idx="2"/>
            <a:endCxn id="7" idx="1"/>
          </p:cNvCxnSpPr>
          <p:nvPr/>
        </p:nvCxnSpPr>
        <p:spPr>
          <a:xfrm rot="5400000" flipH="1" flipV="1">
            <a:off x="2786524" y="3458241"/>
            <a:ext cx="230832" cy="2289346"/>
          </a:xfrm>
          <a:prstGeom prst="curvedConnector4">
            <a:avLst>
              <a:gd name="adj1" fmla="val -99033"/>
              <a:gd name="adj2" fmla="val 7738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5709" y="5020518"/>
            <a:ext cx="11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hasOperation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7" idx="2"/>
            <a:endCxn id="9" idx="1"/>
          </p:cNvCxnSpPr>
          <p:nvPr/>
        </p:nvCxnSpPr>
        <p:spPr>
          <a:xfrm rot="5400000" flipH="1" flipV="1">
            <a:off x="5673748" y="3587109"/>
            <a:ext cx="230832" cy="2031609"/>
          </a:xfrm>
          <a:prstGeom prst="curvedConnector4">
            <a:avLst>
              <a:gd name="adj1" fmla="val -99033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34382" y="5023973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inputParameter</a:t>
            </a:r>
            <a:endParaRPr lang="en-US" sz="1400" dirty="0"/>
          </a:p>
        </p:txBody>
      </p:sp>
      <p:cxnSp>
        <p:nvCxnSpPr>
          <p:cNvPr id="26" name="Curved Connector 25"/>
          <p:cNvCxnSpPr>
            <a:stCxn id="7" idx="0"/>
            <a:endCxn id="9" idx="1"/>
          </p:cNvCxnSpPr>
          <p:nvPr/>
        </p:nvCxnSpPr>
        <p:spPr>
          <a:xfrm rot="16200000" flipH="1">
            <a:off x="5673747" y="3356277"/>
            <a:ext cx="230833" cy="2031609"/>
          </a:xfrm>
          <a:prstGeom prst="curvedConnector4">
            <a:avLst>
              <a:gd name="adj1" fmla="val -99033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34382" y="3641715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outputParameter</a:t>
            </a:r>
            <a:endParaRPr lang="en-US" sz="1400" dirty="0"/>
          </a:p>
        </p:txBody>
      </p:sp>
      <p:sp>
        <p:nvSpPr>
          <p:cNvPr id="30" name="Magnetic Disk 29"/>
          <p:cNvSpPr/>
          <p:nvPr/>
        </p:nvSpPr>
        <p:spPr bwMode="auto">
          <a:xfrm>
            <a:off x="3515488" y="5853828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 KB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2110" y="3651426"/>
            <a:ext cx="8302517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0" idx="1"/>
            <a:endCxn id="31" idx="2"/>
          </p:cNvCxnSpPr>
          <p:nvPr/>
        </p:nvCxnSpPr>
        <p:spPr>
          <a:xfrm flipH="1" flipV="1">
            <a:off x="4383369" y="5541189"/>
            <a:ext cx="4306" cy="312639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6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5" y="274638"/>
            <a:ext cx="8775805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Example SADI </a:t>
            </a:r>
            <a:r>
              <a:rPr lang="en-US" sz="3200" dirty="0" smtClean="0"/>
              <a:t>Service</a:t>
            </a:r>
            <a:r>
              <a:rPr lang="en-US" sz="3200" dirty="0" smtClean="0"/>
              <a:t>: Tiff Scenario Extraction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12" idx="3"/>
            <a:endCxn id="16" idx="1"/>
          </p:cNvCxnSpPr>
          <p:nvPr/>
        </p:nvCxnSpPr>
        <p:spPr>
          <a:xfrm>
            <a:off x="3386085" y="2606619"/>
            <a:ext cx="2609962" cy="7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5560" y="2179471"/>
            <a:ext cx="267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elseweb:hasWCSCoverageDistribution</a:t>
            </a:r>
            <a:r>
              <a:rPr lang="en-US" sz="1200" b="1" dirty="0" smtClean="0"/>
              <a:t> 1..10</a:t>
            </a:r>
            <a:endParaRPr lang="en-US" sz="1200" b="1" dirty="0"/>
          </a:p>
        </p:txBody>
      </p:sp>
      <p:cxnSp>
        <p:nvCxnSpPr>
          <p:cNvPr id="8" name="Straight Arrow Connector 7"/>
          <p:cNvCxnSpPr>
            <a:stCxn id="13" idx="3"/>
            <a:endCxn id="17" idx="1"/>
          </p:cNvCxnSpPr>
          <p:nvPr/>
        </p:nvCxnSpPr>
        <p:spPr>
          <a:xfrm flipV="1">
            <a:off x="3382803" y="5688480"/>
            <a:ext cx="2494711" cy="15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2155" y="5352573"/>
            <a:ext cx="227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Elseweb:hasExtractedTiffScenario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48022" y="2375786"/>
            <a:ext cx="183806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544740" y="5288304"/>
            <a:ext cx="1838063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TiffExtracted</a:t>
            </a:r>
            <a:endParaRPr lang="en-US" sz="2400" b="0" dirty="0" smtClean="0"/>
          </a:p>
          <a:p>
            <a:r>
              <a:rPr lang="en-US" sz="2400" dirty="0" err="1" smtClean="0"/>
              <a:t>WCSScenario</a:t>
            </a:r>
            <a:endParaRPr lang="en-US" sz="2400" b="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12854" y="3984446"/>
            <a:ext cx="3513402" cy="461665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WCSPayloadExtractor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6127147" y="1325927"/>
            <a:ext cx="1664939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996047" y="2198277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 smtClean="0"/>
          </a:p>
          <a:p>
            <a:r>
              <a:rPr lang="en-US" sz="2400" dirty="0" smtClean="0"/>
              <a:t>Distribution</a:t>
            </a:r>
            <a:endParaRPr lang="en-US" sz="24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877514" y="5457647"/>
            <a:ext cx="210481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</a:t>
            </a:r>
            <a:endParaRPr lang="en-US" sz="2400" b="0" dirty="0" smtClean="0"/>
          </a:p>
        </p:txBody>
      </p:sp>
      <p:cxnSp>
        <p:nvCxnSpPr>
          <p:cNvPr id="19" name="Straight Arrow Connector 18"/>
          <p:cNvCxnSpPr>
            <a:stCxn id="14" idx="0"/>
            <a:endCxn id="12" idx="2"/>
          </p:cNvCxnSpPr>
          <p:nvPr/>
        </p:nvCxnSpPr>
        <p:spPr>
          <a:xfrm flipH="1" flipV="1">
            <a:off x="2467054" y="2837451"/>
            <a:ext cx="2501" cy="1146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3" idx="0"/>
          </p:cNvCxnSpPr>
          <p:nvPr/>
        </p:nvCxnSpPr>
        <p:spPr>
          <a:xfrm flipH="1">
            <a:off x="2463772" y="4446111"/>
            <a:ext cx="5783" cy="842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  <a:endCxn id="15" idx="2"/>
          </p:cNvCxnSpPr>
          <p:nvPr/>
        </p:nvCxnSpPr>
        <p:spPr>
          <a:xfrm flipH="1" flipV="1">
            <a:off x="6959617" y="1787592"/>
            <a:ext cx="4078" cy="410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977225" y="3366390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cxnSp>
        <p:nvCxnSpPr>
          <p:cNvPr id="26" name="Curved Connector 25"/>
          <p:cNvCxnSpPr>
            <a:stCxn id="17" idx="3"/>
            <a:endCxn id="15" idx="3"/>
          </p:cNvCxnSpPr>
          <p:nvPr/>
        </p:nvCxnSpPr>
        <p:spPr bwMode="auto">
          <a:xfrm flipH="1" flipV="1">
            <a:off x="7792086" y="1556760"/>
            <a:ext cx="190241" cy="4131720"/>
          </a:xfrm>
          <a:prstGeom prst="curvedConnector3">
            <a:avLst>
              <a:gd name="adj1" fmla="val -2709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754136" y="1804195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420313" y="3842749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7514" y="3758083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420313" y="4346284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77514" y="4261618"/>
            <a:ext cx="202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ELSEWeb</a:t>
            </a:r>
            <a:r>
              <a:rPr lang="en-US" sz="2400" b="0" dirty="0" smtClean="0"/>
              <a:t> OWL </a:t>
            </a:r>
            <a:endParaRPr lang="en-US" sz="2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482350" y="3432284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myGrid:inputParameter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50084" y="4702284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myGrid:outputParameter</a:t>
            </a:r>
            <a:endParaRPr lang="en-US" sz="1200" b="1" dirty="0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230E7-971B-F545-A5C5-551EC8F7F6B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8" name="Curved Connector 37"/>
          <p:cNvCxnSpPr>
            <a:stCxn id="13" idx="1"/>
            <a:endCxn id="12" idx="1"/>
          </p:cNvCxnSpPr>
          <p:nvPr/>
        </p:nvCxnSpPr>
        <p:spPr bwMode="auto">
          <a:xfrm rot="10800000" flipH="1">
            <a:off x="1544740" y="2606619"/>
            <a:ext cx="3282" cy="3097184"/>
          </a:xfrm>
          <a:prstGeom prst="curvedConnector3">
            <a:avLst>
              <a:gd name="adj1" fmla="val -33593693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 rot="16200000">
            <a:off x="-521581" y="3780193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1538075" y="6392674"/>
            <a:ext cx="576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visko.cybershare.utep.edu</a:t>
            </a:r>
            <a:r>
              <a:rPr lang="en-US" sz="1400" b="1" dirty="0"/>
              <a:t>/</a:t>
            </a:r>
            <a:r>
              <a:rPr lang="en-US" sz="1400" b="1" dirty="0" err="1"/>
              <a:t>sadi</a:t>
            </a:r>
            <a:r>
              <a:rPr lang="en-US" sz="1400" b="1" dirty="0"/>
              <a:t>-services-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3266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Coordinating Adaptor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42160"/>
            <a:ext cx="8132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carioSHARE</a:t>
            </a:r>
            <a:r>
              <a:rPr lang="en-US" dirty="0" smtClean="0"/>
              <a:t> agent constructs a knowledge base that supports the answering of an input SPARQL query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cardioSHARE</a:t>
            </a:r>
            <a:r>
              <a:rPr lang="en-US" dirty="0" smtClean="0"/>
              <a:t> client gather triples either inferred from Pellet or returned from a SADI service: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162471" y="4117138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2421801" y="4463924"/>
            <a:ext cx="1382959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endParaRPr lang="en-US" sz="1400" dirty="0" smtClean="0"/>
          </a:p>
        </p:txBody>
      </p:sp>
      <p:sp>
        <p:nvSpPr>
          <p:cNvPr id="8" name="Folded Corner 7"/>
          <p:cNvSpPr/>
          <p:nvPr/>
        </p:nvSpPr>
        <p:spPr>
          <a:xfrm>
            <a:off x="889242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10" idx="0"/>
            <a:endCxn id="7" idx="2"/>
          </p:cNvCxnSpPr>
          <p:nvPr/>
        </p:nvCxnSpPr>
        <p:spPr>
          <a:xfrm flipH="1" flipV="1">
            <a:off x="3113281" y="4837659"/>
            <a:ext cx="10904" cy="5618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ded Corner 9"/>
          <p:cNvSpPr/>
          <p:nvPr/>
        </p:nvSpPr>
        <p:spPr>
          <a:xfrm>
            <a:off x="2448259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61698" y="6090393"/>
            <a:ext cx="179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Referenced via FROM </a:t>
            </a:r>
            <a:r>
              <a:rPr lang="en-US" sz="1400" b="1" dirty="0" smtClean="0"/>
              <a:t>clause in query</a:t>
            </a:r>
            <a:endParaRPr lang="en-US" sz="1400" b="1" dirty="0"/>
          </a:p>
        </p:txBody>
      </p:sp>
      <p:sp>
        <p:nvSpPr>
          <p:cNvPr id="18" name="Magnetic Disk 17"/>
          <p:cNvSpPr/>
          <p:nvPr/>
        </p:nvSpPr>
        <p:spPr bwMode="auto">
          <a:xfrm>
            <a:off x="2241094" y="3252954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cxnSp>
        <p:nvCxnSpPr>
          <p:cNvPr id="22" name="Straight Arrow Connector 21"/>
          <p:cNvCxnSpPr>
            <a:stCxn id="18" idx="3"/>
            <a:endCxn id="7" idx="0"/>
          </p:cNvCxnSpPr>
          <p:nvPr/>
        </p:nvCxnSpPr>
        <p:spPr>
          <a:xfrm>
            <a:off x="3113281" y="4108894"/>
            <a:ext cx="0" cy="35503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5400000" flipH="1" flipV="1">
            <a:off x="1440970" y="3871520"/>
            <a:ext cx="289306" cy="1847850"/>
          </a:xfrm>
          <a:prstGeom prst="curvedConnector4">
            <a:avLst>
              <a:gd name="adj1" fmla="val -79017"/>
              <a:gd name="adj2" fmla="val 61134"/>
            </a:avLst>
          </a:prstGeom>
          <a:ln w="127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148568" y="3376137"/>
            <a:ext cx="4809263" cy="2862322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select ?experiment ?</a:t>
            </a:r>
            <a:r>
              <a:rPr lang="en-US" sz="1200" b="1" dirty="0" err="1" smtClean="0"/>
              <a:t>modelURL</a:t>
            </a:r>
            <a:endParaRPr lang="en-US" sz="1200" b="1" dirty="0"/>
          </a:p>
          <a:p>
            <a:r>
              <a:rPr lang="en-US" sz="1200" b="1" dirty="0"/>
              <a:t>from &lt;http://</a:t>
            </a:r>
            <a:r>
              <a:rPr lang="en-US" sz="1200" b="1" dirty="0" err="1" smtClean="0"/>
              <a:t>ontology.cybershare.utep.edu</a:t>
            </a:r>
            <a:r>
              <a:rPr lang="en-US" sz="1200" b="1" dirty="0" smtClean="0"/>
              <a:t>/</a:t>
            </a:r>
            <a:r>
              <a:rPr lang="en-US" sz="1200" b="1" dirty="0"/>
              <a:t>experiment-1.owl</a:t>
            </a:r>
            <a:r>
              <a:rPr lang="en-US" sz="1200" b="1" dirty="0" smtClean="0"/>
              <a:t>&gt;</a:t>
            </a:r>
            <a:endParaRPr lang="en-US" sz="1200" b="1" dirty="0"/>
          </a:p>
          <a:p>
            <a:r>
              <a:rPr lang="en-US" sz="1200" b="1" dirty="0" smtClean="0"/>
              <a:t>where</a:t>
            </a:r>
            <a:endParaRPr lang="en-US" sz="1200" b="1" dirty="0"/>
          </a:p>
          <a:p>
            <a:r>
              <a:rPr lang="en-US" sz="1200" b="1" dirty="0" smtClean="0"/>
              <a:t>{</a:t>
            </a:r>
            <a:endParaRPr lang="en-US" sz="1200" b="1" dirty="0"/>
          </a:p>
          <a:p>
            <a:r>
              <a:rPr lang="en-US" sz="1200" b="1" dirty="0"/>
              <a:t>?scenario a </a:t>
            </a:r>
            <a:r>
              <a:rPr lang="en-US" sz="1200" b="1" dirty="0" err="1"/>
              <a:t>scenario:SatisfiedScenarioRequirements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?scenario </a:t>
            </a:r>
            <a:r>
              <a:rPr lang="en-US" sz="1200" b="1" dirty="0" err="1"/>
              <a:t>scenario:hasSatisfactoryWCSScenario</a:t>
            </a:r>
            <a:r>
              <a:rPr lang="en-US" sz="1200" b="1" dirty="0"/>
              <a:t> ?</a:t>
            </a:r>
            <a:r>
              <a:rPr lang="en-US" sz="1200" b="1" dirty="0" err="1"/>
              <a:t>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a </a:t>
            </a:r>
            <a:r>
              <a:rPr lang="en-US" sz="1200" b="1" dirty="0" err="1"/>
              <a:t>scenario:TiffExtractedWCSScenario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</a:t>
            </a:r>
            <a:r>
              <a:rPr lang="en-US" sz="1200" b="1" dirty="0" err="1"/>
              <a:t>scenario:hasExtractedTiffScenario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/>
              <a:t>experiment </a:t>
            </a:r>
            <a:r>
              <a:rPr lang="en-US" sz="1200" b="1" dirty="0" err="1"/>
              <a:t>lifemapper:hasLifemapperScenario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?experiment </a:t>
            </a:r>
            <a:r>
              <a:rPr lang="en-US" sz="1200" b="1" dirty="0" err="1"/>
              <a:t>lifemapper:hasModel</a:t>
            </a:r>
            <a:r>
              <a:rPr lang="en-US" sz="1200" b="1" dirty="0"/>
              <a:t> ?model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 smtClean="0"/>
              <a:t>?</a:t>
            </a:r>
            <a:r>
              <a:rPr lang="en-US" sz="1200" b="1" dirty="0"/>
              <a:t>model </a:t>
            </a:r>
            <a:r>
              <a:rPr lang="en-US" sz="1200" b="1" dirty="0" err="1"/>
              <a:t>lifemapper:hasModelURL</a:t>
            </a:r>
            <a:r>
              <a:rPr lang="en-US" sz="1200" b="1" dirty="0"/>
              <a:t> ?</a:t>
            </a:r>
            <a:r>
              <a:rPr lang="en-US" sz="1200" b="1" dirty="0" err="1"/>
              <a:t>modelURL</a:t>
            </a:r>
            <a:r>
              <a:rPr lang="en-US" sz="1200" b="1" dirty="0" smtClean="0"/>
              <a:t>.</a:t>
            </a:r>
          </a:p>
          <a:p>
            <a:r>
              <a:rPr lang="en-US" sz="1200" b="1" dirty="0"/>
              <a:t>?experiment a </a:t>
            </a:r>
            <a:r>
              <a:rPr lang="en-US" sz="1200" b="1" dirty="0" err="1"/>
              <a:t>lifemapper:CompletedExperiment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}</a:t>
            </a:r>
          </a:p>
        </p:txBody>
      </p:sp>
      <p:cxnSp>
        <p:nvCxnSpPr>
          <p:cNvPr id="53" name="Straight Connector 52"/>
          <p:cNvCxnSpPr>
            <a:stCxn id="10" idx="3"/>
            <a:endCxn id="51" idx="1"/>
          </p:cNvCxnSpPr>
          <p:nvPr/>
        </p:nvCxnSpPr>
        <p:spPr>
          <a:xfrm flipV="1">
            <a:off x="3800111" y="4807298"/>
            <a:ext cx="348457" cy="957314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7" idx="1"/>
            <a:endCxn id="6" idx="1"/>
          </p:cNvCxnSpPr>
          <p:nvPr/>
        </p:nvCxnSpPr>
        <p:spPr>
          <a:xfrm rot="10800000">
            <a:off x="573951" y="4117138"/>
            <a:ext cx="1847850" cy="533654"/>
          </a:xfrm>
          <a:prstGeom prst="curvedConnector4">
            <a:avLst>
              <a:gd name="adj1" fmla="val 38866"/>
              <a:gd name="adj2" fmla="val 142837"/>
            </a:avLst>
          </a:prstGeom>
          <a:ln w="127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2471" y="3590366"/>
            <a:ext cx="168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Query Session KB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1653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 Specification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7078" y="1697532"/>
            <a:ext cx="3217798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ExperimentSpecification</a:t>
            </a:r>
            <a:endParaRPr lang="en-US" sz="2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5816646" y="1700629"/>
            <a:ext cx="261727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ModelingAlgorithm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73462" y="2671917"/>
            <a:ext cx="1943561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dirty="0"/>
          </a:p>
          <a:p>
            <a:r>
              <a:rPr lang="en-US" sz="2400" b="0" dirty="0" smtClean="0"/>
              <a:t>Requirements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3095627" y="2676034"/>
            <a:ext cx="202080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OccurrenceSet</a:t>
            </a:r>
            <a:endParaRPr lang="en-US" sz="2400" b="0" dirty="0" smtClean="0"/>
          </a:p>
          <a:p>
            <a:r>
              <a:rPr lang="en-US" sz="2400" dirty="0" smtClean="0"/>
              <a:t>Data</a:t>
            </a:r>
            <a:endParaRPr lang="en-US" sz="24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65699" y="2692279"/>
            <a:ext cx="15083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Parameter</a:t>
            </a:r>
            <a:endParaRPr lang="en-US" sz="2400" b="0" dirty="0"/>
          </a:p>
        </p:txBody>
      </p: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4294876" y="1928365"/>
            <a:ext cx="1521770" cy="3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 flipH="1">
            <a:off x="1245243" y="2159197"/>
            <a:ext cx="1440734" cy="5127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9" idx="0"/>
          </p:cNvCxnSpPr>
          <p:nvPr/>
        </p:nvCxnSpPr>
        <p:spPr>
          <a:xfrm>
            <a:off x="2685977" y="2159197"/>
            <a:ext cx="1420053" cy="516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0" idx="0"/>
          </p:cNvCxnSpPr>
          <p:nvPr/>
        </p:nvCxnSpPr>
        <p:spPr>
          <a:xfrm flipH="1">
            <a:off x="7119872" y="2162294"/>
            <a:ext cx="5411" cy="529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62780" y="5480878"/>
            <a:ext cx="2989370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ExecutableExperiment</a:t>
            </a:r>
            <a:endParaRPr lang="en-US" sz="2400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273462" y="5303294"/>
            <a:ext cx="268294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TiffScenario</a:t>
            </a:r>
            <a:r>
              <a:rPr lang="en-US" sz="2400" b="0" dirty="0" smtClean="0"/>
              <a:t> = </a:t>
            </a:r>
          </a:p>
          <a:p>
            <a:r>
              <a:rPr lang="en-US" sz="2400" dirty="0" err="1" smtClean="0"/>
              <a:t>LifemapperScenario</a:t>
            </a:r>
            <a:endParaRPr lang="en-US" sz="2400" b="0" dirty="0"/>
          </a:p>
        </p:txBody>
      </p:sp>
      <p:cxnSp>
        <p:nvCxnSpPr>
          <p:cNvPr id="26" name="Straight Arrow Connector 25"/>
          <p:cNvCxnSpPr>
            <a:stCxn id="24" idx="1"/>
            <a:endCxn id="25" idx="3"/>
          </p:cNvCxnSpPr>
          <p:nvPr/>
        </p:nvCxnSpPr>
        <p:spPr>
          <a:xfrm flipH="1">
            <a:off x="2956408" y="5711711"/>
            <a:ext cx="906372" cy="7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9860" y="609474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Lifemapper</a:t>
            </a:r>
            <a:r>
              <a:rPr lang="en-US" sz="1400" b="1" dirty="0" smtClean="0"/>
              <a:t> SADI services ingests </a:t>
            </a:r>
            <a:r>
              <a:rPr lang="en-US" sz="1400" b="1" dirty="0" err="1" smtClean="0"/>
              <a:t>ExecutableExperiments</a:t>
            </a:r>
            <a:endParaRPr lang="en-US" sz="1400" b="1" dirty="0"/>
          </a:p>
        </p:txBody>
      </p:sp>
      <p:sp>
        <p:nvSpPr>
          <p:cNvPr id="41" name="Down Arrow 40"/>
          <p:cNvSpPr/>
          <p:nvPr/>
        </p:nvSpPr>
        <p:spPr>
          <a:xfrm>
            <a:off x="697279" y="3816194"/>
            <a:ext cx="523254" cy="1276719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12074" y="3853551"/>
            <a:ext cx="2012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cardioSHARE</a:t>
            </a:r>
            <a:r>
              <a:rPr lang="en-US" sz="1400" b="1" dirty="0" smtClean="0"/>
              <a:t> executes sequence of services </a:t>
            </a:r>
            <a:r>
              <a:rPr lang="en-US" sz="1400" b="1" dirty="0" smtClean="0"/>
              <a:t>that support this transformation</a:t>
            </a:r>
            <a:endParaRPr lang="en-US" sz="1400" b="1" dirty="0"/>
          </a:p>
        </p:txBody>
      </p:sp>
      <p:sp>
        <p:nvSpPr>
          <p:cNvPr id="43" name="Rectangle 42"/>
          <p:cNvSpPr/>
          <p:nvPr/>
        </p:nvSpPr>
        <p:spPr>
          <a:xfrm>
            <a:off x="3749860" y="3783939"/>
            <a:ext cx="4572000" cy="2246769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>
            <a:spAutoFit/>
          </a:bodyPr>
          <a:lstStyle/>
          <a:p>
            <a:r>
              <a:rPr lang="en-US" sz="1400" dirty="0"/>
              <a:t>Class: </a:t>
            </a:r>
            <a:r>
              <a:rPr lang="en-US" sz="1400" dirty="0" err="1"/>
              <a:t>ExecutableExperiment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EquivalentTo</a:t>
            </a:r>
            <a:r>
              <a:rPr lang="en-US" sz="1400" dirty="0"/>
              <a:t>: </a:t>
            </a:r>
          </a:p>
          <a:p>
            <a:r>
              <a:rPr lang="en-US" sz="1400" dirty="0"/>
              <a:t>        (</a:t>
            </a:r>
            <a:r>
              <a:rPr lang="en-US" sz="1400" dirty="0" err="1"/>
              <a:t>hasLifemapperScenario</a:t>
            </a:r>
            <a:r>
              <a:rPr lang="en-US" sz="1400" dirty="0"/>
              <a:t> some </a:t>
            </a:r>
            <a:r>
              <a:rPr lang="en-US" sz="1400" dirty="0" err="1"/>
              <a:t>LifemapperScenario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hasModelingAlgorithm</a:t>
            </a:r>
            <a:r>
              <a:rPr lang="en-US" sz="1400" dirty="0"/>
              <a:t> some </a:t>
            </a:r>
            <a:r>
              <a:rPr lang="en-US" sz="1400" dirty="0" err="1"/>
              <a:t>ModelingAlgorithm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hasOccurrenceSetID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hasScenarioLayerUnits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919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Use Case: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Encroachment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Region: Northern Mexico, West Texas and Southern New Mexico</a:t>
            </a:r>
          </a:p>
          <a:p>
            <a:r>
              <a:rPr lang="en-US" dirty="0" smtClean="0"/>
              <a:t>Terrain: Basins and Mountain Ranges </a:t>
            </a:r>
          </a:p>
          <a:p>
            <a:r>
              <a:rPr lang="en-US" dirty="0" smtClean="0"/>
              <a:t>Climate: Mild Summer (35 – 40° C)</a:t>
            </a:r>
          </a:p>
          <a:p>
            <a:endParaRPr lang="en-US" dirty="0" smtClean="0"/>
          </a:p>
          <a:p>
            <a:r>
              <a:rPr lang="en-US" dirty="0" smtClean="0"/>
              <a:t>Flora: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Larrea</a:t>
            </a:r>
            <a:r>
              <a:rPr lang="en-US" dirty="0" smtClean="0"/>
              <a:t> </a:t>
            </a:r>
            <a:r>
              <a:rPr lang="en-US" dirty="0" err="1" smtClean="0"/>
              <a:t>Tridentata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Agave </a:t>
            </a:r>
            <a:r>
              <a:rPr lang="en-US" dirty="0" err="1"/>
              <a:t>lechuguilla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000" y="5433020"/>
            <a:ext cx="622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 Over the past 100 years, 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altered erosion patterns and thus an 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3830284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055"/>
            <a:ext cx="7831667" cy="44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Implications of an Encroaching Desert Ecosystem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1895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41702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034002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Dust storms containing allergens such as fungus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4" y="2118728"/>
            <a:ext cx="4482506" cy="2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2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Distribution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4525963"/>
          </a:xfrm>
        </p:spPr>
        <p:txBody>
          <a:bodyPr/>
          <a:lstStyle/>
          <a:p>
            <a:pPr lvl="0"/>
            <a:r>
              <a:rPr lang="en-US" sz="2400" dirty="0" smtClean="0"/>
              <a:t>Predictions: If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Species Distribution Models (SDM) can 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</a:t>
            </a:r>
            <a:r>
              <a:rPr lang="en-US" sz="2000" dirty="0" smtClean="0"/>
              <a:t>from grassland 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4851681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67300"/>
            <a:ext cx="3784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3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19409" y="3560072"/>
            <a:ext cx="1980734" cy="2459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9167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1430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Ultimate </a:t>
            </a:r>
            <a:r>
              <a:rPr lang="en-US" dirty="0" err="1" smtClean="0"/>
              <a:t>ELSEWeb</a:t>
            </a:r>
            <a:r>
              <a:rPr lang="en-US" dirty="0" smtClean="0"/>
              <a:t> Goal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60312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</a:t>
            </a:r>
            <a:r>
              <a:rPr lang="en-US" sz="2000" dirty="0" smtClean="0"/>
              <a:t>grass lands </a:t>
            </a:r>
            <a:r>
              <a:rPr lang="en-US" sz="2000" dirty="0"/>
              <a:t>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/>
              <a:t>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235640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These biomes are not defined solely by geographic coordinates; they are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94935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 flipH="1">
            <a:off x="3556000" y="4116812"/>
            <a:ext cx="102632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4908550" y="2773712"/>
            <a:ext cx="35560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discovery, </a:t>
            </a:r>
            <a:r>
              <a:rPr lang="en-US" sz="1400" dirty="0"/>
              <a:t>i</a:t>
            </a:r>
            <a:r>
              <a:rPr lang="en-US" sz="1400" dirty="0" smtClean="0"/>
              <a:t>ntegration, transformation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  <a:endCxn id="13" idx="4"/>
          </p:cNvCxnSpPr>
          <p:nvPr/>
        </p:nvCxnSpPr>
        <p:spPr>
          <a:xfrm flipH="1" flipV="1">
            <a:off x="5264150" y="2773712"/>
            <a:ext cx="1545626" cy="786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3527" y="5974773"/>
            <a:ext cx="761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support these kinds of queries, but currently can only support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7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</a:t>
            </a:r>
            <a:r>
              <a:rPr lang="en-US" dirty="0" err="1" smtClean="0"/>
              <a:t>ELSEWeb</a:t>
            </a:r>
            <a:r>
              <a:rPr lang="en-US" dirty="0" smtClean="0"/>
              <a:t> and the Model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Discovery through ontologies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Transformation through SADI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Service Orchestration through SHARE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Modeling </a:t>
            </a:r>
            <a:r>
              <a:rPr lang="en-US" dirty="0"/>
              <a:t>and the </a:t>
            </a:r>
            <a:r>
              <a:rPr lang="en-US" dirty="0" err="1"/>
              <a:t>Chihuahuan</a:t>
            </a:r>
            <a:r>
              <a:rPr lang="en-US" dirty="0"/>
              <a:t> </a:t>
            </a:r>
            <a:r>
              <a:rPr lang="en-US" dirty="0" smtClean="0"/>
              <a:t>Desert in </a:t>
            </a:r>
            <a:r>
              <a:rPr lang="en-US" dirty="0" err="1" smtClean="0"/>
              <a:t>ELSEWeb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Making sense of results through provenance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292" y="4474706"/>
            <a:ext cx="837033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&lt;experiment-1.owl#distributionRequirement3&gt;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scenario:WCSDistributionRequirement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terms:spatial</a:t>
            </a:r>
            <a:r>
              <a:rPr lang="en-US" sz="1400" dirty="0"/>
              <a:t>  </a:t>
            </a:r>
            <a:r>
              <a:rPr lang="en-US" sz="1400" dirty="0" smtClean="0"/>
              <a:t>&lt;experiment-1.owl#region1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scenario:hasEntityClass</a:t>
            </a:r>
            <a:r>
              <a:rPr lang="en-US" sz="1400" dirty="0"/>
              <a:t>  </a:t>
            </a:r>
            <a:r>
              <a:rPr lang="en-US" sz="1400" dirty="0" err="1"/>
              <a:t>elsewebdata:SurfaceLayer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scenario:hasCharacteristicClass</a:t>
            </a:r>
            <a:r>
              <a:rPr lang="en-US" sz="1400" dirty="0"/>
              <a:t>  </a:t>
            </a:r>
            <a:r>
              <a:rPr lang="en-US" sz="1400" dirty="0" smtClean="0"/>
              <a:t>&lt;</a:t>
            </a:r>
            <a:r>
              <a:rPr lang="en-US" sz="1400" dirty="0" err="1" smtClean="0"/>
              <a:t>oboe</a:t>
            </a:r>
            <a:r>
              <a:rPr lang="en-US" sz="1400" dirty="0" err="1"/>
              <a:t>-characteristics.owl#Temperature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terms:temporal</a:t>
            </a:r>
            <a:r>
              <a:rPr lang="en-US" sz="1400" dirty="0"/>
              <a:t> 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293" y="1417638"/>
            <a:ext cx="8370336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&lt;http://</a:t>
            </a:r>
            <a:r>
              <a:rPr lang="en-US" sz="1400" dirty="0" err="1"/>
              <a:t>ontology.cybershare.utep.edu</a:t>
            </a:r>
            <a:r>
              <a:rPr lang="en-US" sz="1400" dirty="0"/>
              <a:t>/</a:t>
            </a:r>
            <a:r>
              <a:rPr lang="en-US" sz="1400" dirty="0" err="1"/>
              <a:t>ELSEWeb</a:t>
            </a:r>
            <a:r>
              <a:rPr lang="en-US" sz="1400" dirty="0"/>
              <a:t>/experiments/experiment-1.owl#wcsScenarioRequirements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scenario:WCSScenarioRequirements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scenario:hasWCSDistributionRequirement2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-1.owl#distributionRequirement2&gt;,</a:t>
            </a:r>
          </a:p>
          <a:p>
            <a:r>
              <a:rPr lang="en-US" sz="1400" dirty="0"/>
              <a:t>     scenario:hasWCSDistributionRequirement4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-1.owl#distributionRequirement4&gt;,</a:t>
            </a:r>
          </a:p>
          <a:p>
            <a:r>
              <a:rPr lang="en-US" sz="1400" dirty="0"/>
              <a:t>     scenario:hasWCSDistributionRequirement3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-1.owl#distributionRequirement3&gt;,</a:t>
            </a:r>
          </a:p>
          <a:p>
            <a:r>
              <a:rPr lang="en-US" sz="1400" dirty="0"/>
              <a:t>     scenario:hasWCSDistributionRequirement1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-1.owl#distributionRequirement1&gt;,</a:t>
            </a:r>
          </a:p>
          <a:p>
            <a:r>
              <a:rPr lang="en-US" sz="1400" dirty="0"/>
              <a:t>     scenario:hasWCSDistributionRequirement5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-1.owl#distributionRequirement5&gt;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17202" y="1228910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environment scenario consists of five 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10149" y="4180493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3 should be bound to Surface Temperature within some space/time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7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2125235"/>
            <a:ext cx="42129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-1.owl#region1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elsewebdata:Region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elsewebdata:hasUpperLatitude</a:t>
            </a:r>
            <a:r>
              <a:rPr lang="en-US" sz="1400" dirty="0"/>
              <a:t>  </a:t>
            </a:r>
            <a:r>
              <a:rPr lang="en-US" sz="1400" dirty="0" smtClean="0"/>
              <a:t>35.0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elsewebdata:hasRightLongitude</a:t>
            </a:r>
            <a:r>
              <a:rPr lang="en-US" sz="1400" dirty="0"/>
              <a:t>  </a:t>
            </a:r>
            <a:r>
              <a:rPr lang="en-US" sz="1400" dirty="0" smtClean="0"/>
              <a:t>-95.0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elsewebdata:hasLowerLatitude</a:t>
            </a:r>
            <a:r>
              <a:rPr lang="en-US" sz="1400" dirty="0"/>
              <a:t>  </a:t>
            </a:r>
            <a:r>
              <a:rPr lang="en-US" sz="1400" dirty="0" smtClean="0"/>
              <a:t>25.0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elsewebdata:hasLeftLongitude</a:t>
            </a:r>
            <a:r>
              <a:rPr lang="en-US" sz="1400" dirty="0"/>
              <a:t>  -</a:t>
            </a:r>
            <a:r>
              <a:rPr lang="en-US" sz="1400" dirty="0" smtClean="0"/>
              <a:t>110.0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51" y="1157023"/>
            <a:ext cx="2725897" cy="3129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4540468"/>
            <a:ext cx="780432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  <a:p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elsewebdata:Duration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elsewebdata:hasEndDate</a:t>
            </a:r>
            <a:r>
              <a:rPr lang="en-US" sz="1400" dirty="0"/>
              <a:t>  "0200-12-31T00:00:00-07:00"^^</a:t>
            </a:r>
            <a:r>
              <a:rPr lang="en-US" sz="1400" dirty="0" err="1"/>
              <a:t>xsd:dateTime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elsewebdata:hasStartDate</a:t>
            </a:r>
            <a:r>
              <a:rPr lang="en-US" sz="1400" dirty="0"/>
              <a:t>  "0201-02-28T00:00:00-07:00"^^</a:t>
            </a:r>
            <a:r>
              <a:rPr lang="en-US" sz="1400" dirty="0" err="1"/>
              <a:t>xsd:dateTime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17638"/>
            <a:ext cx="42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and Time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and </a:t>
            </a:r>
            <a:r>
              <a:rPr lang="en-US" dirty="0" err="1" smtClean="0"/>
              <a:t>Prov</a:t>
            </a:r>
            <a:r>
              <a:rPr lang="en-US" dirty="0" smtClean="0"/>
              <a:t>-o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2277874"/>
            <a:ext cx="761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SADI service is configured to capture the input and output RDF as uniquely identified </a:t>
            </a:r>
            <a:r>
              <a:rPr lang="en-US" sz="2000" b="1" i="1" dirty="0" smtClean="0"/>
              <a:t>named graphs</a:t>
            </a:r>
            <a:endParaRPr lang="en-US" sz="20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50210" y="3277898"/>
            <a:ext cx="8821392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rdf:Description</a:t>
            </a:r>
            <a:r>
              <a:rPr lang="en-US" sz="1400" dirty="0"/>
              <a:t> </a:t>
            </a:r>
            <a:r>
              <a:rPr lang="en-US" sz="1400" dirty="0" err="1"/>
              <a:t>rdf:about</a:t>
            </a:r>
            <a:r>
              <a:rPr lang="en-US" sz="1400" dirty="0" smtClean="0"/>
              <a:t>=“namedGraph_1384383646553</a:t>
            </a:r>
            <a:r>
              <a:rPr lang="en-US" sz="1400" dirty="0"/>
              <a:t>.rdf"&gt;</a:t>
            </a:r>
          </a:p>
          <a:p>
            <a:r>
              <a:rPr lang="en-US" sz="1400" dirty="0"/>
              <a:t>    &lt;j.3:wasGeneratedBy&gt;</a:t>
            </a:r>
          </a:p>
          <a:p>
            <a:r>
              <a:rPr lang="en-US" sz="1400" dirty="0"/>
              <a:t>      &lt;j.4:prov-sadi.owlSadiService </a:t>
            </a:r>
            <a:r>
              <a:rPr lang="en-US" sz="1400" dirty="0" err="1"/>
              <a:t>rdf:about</a:t>
            </a:r>
            <a:r>
              <a:rPr lang="en-US" sz="1400" dirty="0"/>
              <a:t>="http://</a:t>
            </a:r>
            <a:r>
              <a:rPr lang="en-US" sz="1400" dirty="0" err="1"/>
              <a:t>elseweb.cybershare.utep.edu</a:t>
            </a:r>
            <a:r>
              <a:rPr lang="en-US" sz="1400" dirty="0"/>
              <a:t>/</a:t>
            </a:r>
            <a:r>
              <a:rPr lang="en-US" sz="1400" dirty="0" err="1"/>
              <a:t>WCSCoverageRequirementsService</a:t>
            </a:r>
            <a:r>
              <a:rPr lang="en-US" sz="1400" dirty="0"/>
              <a:t>"&gt;</a:t>
            </a:r>
          </a:p>
          <a:p>
            <a:r>
              <a:rPr lang="en-US" sz="1400" dirty="0"/>
              <a:t>        &lt;j.3:used</a:t>
            </a:r>
            <a:r>
              <a:rPr lang="en-US" sz="1400" dirty="0" smtClean="0"/>
              <a:t>&gt;namedGraph_1384383646232</a:t>
            </a:r>
            <a:r>
              <a:rPr lang="en-US" sz="1400" dirty="0"/>
              <a:t>.rdf&lt;/j.3:used&gt;</a:t>
            </a:r>
          </a:p>
          <a:p>
            <a:r>
              <a:rPr lang="en-US" sz="1400" dirty="0"/>
              <a:t>      &lt;/j.4:prov-sadi.owlSadiService&gt;</a:t>
            </a:r>
          </a:p>
          <a:p>
            <a:r>
              <a:rPr lang="en-US" sz="1400" dirty="0"/>
              <a:t>    &lt;/j.3:wasGeneratedBy&gt;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rdf:Description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59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7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Pattern </a:t>
            </a:r>
            <a:r>
              <a:rPr lang="en-US" dirty="0" smtClean="0"/>
              <a:t>for</a:t>
            </a:r>
            <a:r>
              <a:rPr lang="en-US" dirty="0" smtClean="0"/>
              <a:t> Data-to-Model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436557"/>
            <a:ext cx="8405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b="1" i="1" dirty="0"/>
              <a:t>This Model Web would be a system of interoperable computer models and databases communicating primarily via web services</a:t>
            </a:r>
            <a:r>
              <a:rPr lang="en-US" b="1" i="1" dirty="0" smtClean="0"/>
              <a:t>” </a:t>
            </a:r>
            <a:r>
              <a:rPr lang="en-US" b="1" i="1" dirty="0" smtClean="0"/>
              <a:t>– </a:t>
            </a:r>
            <a:r>
              <a:rPr lang="en-US" b="1" dirty="0" smtClean="0"/>
              <a:t>Geller 2009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60543" y="4509500"/>
            <a:ext cx="13643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Species </a:t>
            </a:r>
            <a:r>
              <a:rPr lang="en-US" sz="1600" b="1" dirty="0" smtClean="0"/>
              <a:t>Data (Database)</a:t>
            </a:r>
            <a:endParaRPr lang="en-US" sz="1600" b="1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Web Processing Service)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2022250" y="2391284"/>
            <a:ext cx="262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Modeling </a:t>
            </a:r>
            <a:r>
              <a:rPr lang="en-US" sz="1400" b="1" dirty="0" smtClean="0"/>
              <a:t>Environment</a:t>
            </a:r>
          </a:p>
          <a:p>
            <a:r>
              <a:rPr lang="en-US" sz="1400" b="1" dirty="0" smtClean="0"/>
              <a:t>(Web Coverage Service)</a:t>
            </a:r>
            <a:endParaRPr lang="en-US" sz="1400" b="1" dirty="0"/>
          </a:p>
        </p:txBody>
      </p: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88663" y="5640872"/>
            <a:ext cx="7653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and Models are exposed as Open Geospatial Consortium (OGC) services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7772" y="6070540"/>
            <a:ext cx="738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pattern was suggested and employed by the </a:t>
            </a:r>
            <a:r>
              <a:rPr lang="en-US" dirty="0" err="1"/>
              <a:t>eHabitat</a:t>
            </a:r>
            <a:r>
              <a:rPr lang="en-US" dirty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4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3955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Potential </a:t>
            </a:r>
            <a:r>
              <a:rPr lang="en-US" dirty="0" smtClean="0"/>
              <a:t>Limitations of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cxnSp>
        <p:nvCxnSpPr>
          <p:cNvPr id="82" name="Curved Connector 81"/>
          <p:cNvCxnSpPr>
            <a:stCxn id="60" idx="1"/>
            <a:endCxn id="59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9" idx="3"/>
            <a:endCxn id="72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63" idx="3"/>
            <a:endCxn id="59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28869" y="2218699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869" y="4229697"/>
            <a:ext cx="1879582" cy="108735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88725" y="1222103"/>
            <a:ext cx="13214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Discovery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6011" y="2169749"/>
            <a:ext cx="37328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Requirement Disparities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932419" y="1358767"/>
            <a:ext cx="3453960" cy="496906"/>
          </a:xfrm>
          <a:prstGeom prst="wedgeRoundRectCallout">
            <a:avLst>
              <a:gd name="adj1" fmla="val -43747"/>
              <a:gd name="adj2" fmla="val 1087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Where </a:t>
            </a:r>
            <a:r>
              <a:rPr lang="en-US" dirty="0" smtClean="0"/>
              <a:t>can I find relevant data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30" name="Rounded Rectangular Callout 29"/>
          <p:cNvSpPr/>
          <p:nvPr/>
        </p:nvSpPr>
        <p:spPr>
          <a:xfrm>
            <a:off x="2308132" y="2483163"/>
            <a:ext cx="3453960" cy="783686"/>
          </a:xfrm>
          <a:prstGeom prst="wedgeRoundRectCallout">
            <a:avLst>
              <a:gd name="adj1" fmla="val -45639"/>
              <a:gd name="adj2" fmla="val 1372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transformations are required to satisfy requirements?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 Service (Web Processing Service)</a:t>
            </a:r>
            <a:endParaRPr lang="en-US" dirty="0"/>
          </a:p>
        </p:txBody>
      </p:sp>
      <p:sp>
        <p:nvSpPr>
          <p:cNvPr id="60" name="Magnetic Disk 59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63" name="Data 62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Data 63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Data 64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Data 65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ounded Rectangle 71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Rounded Rectangular Callout 76"/>
          <p:cNvSpPr/>
          <p:nvPr/>
        </p:nvSpPr>
        <p:spPr>
          <a:xfrm>
            <a:off x="2336011" y="4870988"/>
            <a:ext cx="3453960" cy="993956"/>
          </a:xfrm>
          <a:prstGeom prst="wedgeRoundRectCallout">
            <a:avLst>
              <a:gd name="adj1" fmla="val -55733"/>
              <a:gd name="adj2" fmla="val -96425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metadata standard(s) are </a:t>
            </a:r>
            <a:r>
              <a:rPr lang="en-US" dirty="0" smtClean="0"/>
              <a:t>being employed? Is the data relevant for my purposes?</a:t>
            </a:r>
            <a:endParaRPr lang="en-US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2336011" y="5895106"/>
            <a:ext cx="25075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Metadata interpretation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Earth, Life, and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6842368" y="4546350"/>
            <a:ext cx="1685696" cy="6332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Lifemapper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9" idx="1"/>
          </p:cNvCxnSpPr>
          <p:nvPr/>
        </p:nvCxnSpPr>
        <p:spPr>
          <a:xfrm rot="5400000" flipH="1" flipV="1">
            <a:off x="1434953" y="4527263"/>
            <a:ext cx="610424" cy="1281824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Curved Connector 91"/>
          <p:cNvCxnSpPr>
            <a:stCxn id="84" idx="3"/>
            <a:endCxn id="9" idx="1"/>
          </p:cNvCxnSpPr>
          <p:nvPr/>
        </p:nvCxnSpPr>
        <p:spPr>
          <a:xfrm rot="16200000" flipH="1">
            <a:off x="1477785" y="3959671"/>
            <a:ext cx="481184" cy="1325400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6146" y="1472366"/>
            <a:ext cx="8021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streamlines </a:t>
            </a:r>
            <a:r>
              <a:rPr lang="en-US" dirty="0"/>
              <a:t>the flow of heterogeneous geographic, social, and geological data into </a:t>
            </a:r>
            <a:r>
              <a:rPr lang="en-US" dirty="0" err="1" smtClean="0"/>
              <a:t>Lifemapper</a:t>
            </a:r>
            <a:r>
              <a:rPr lang="en-US" dirty="0" smtClean="0"/>
              <a:t> modeling </a:t>
            </a:r>
            <a:r>
              <a:rPr lang="en-US" dirty="0" smtClean="0"/>
              <a:t>services through semantic mediation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1077" y="3440786"/>
            <a:ext cx="2076525" cy="284435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9" idx="3"/>
            <a:endCxn id="80" idx="1"/>
          </p:cNvCxnSpPr>
          <p:nvPr/>
        </p:nvCxnSpPr>
        <p:spPr>
          <a:xfrm>
            <a:off x="4457602" y="4862963"/>
            <a:ext cx="238476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81078" y="6356350"/>
            <a:ext cx="29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ELSEWeb</a:t>
            </a:r>
            <a:r>
              <a:rPr lang="en-US" sz="1400" b="1" dirty="0" smtClean="0"/>
              <a:t> Semantic Mediation Layer</a:t>
            </a:r>
            <a:endParaRPr lang="en-US" sz="1400" b="1" dirty="0"/>
          </a:p>
        </p:txBody>
      </p:sp>
      <p:sp>
        <p:nvSpPr>
          <p:cNvPr id="38" name="Magnetic Disk 37"/>
          <p:cNvSpPr/>
          <p:nvPr/>
        </p:nvSpPr>
        <p:spPr>
          <a:xfrm>
            <a:off x="2533381" y="3576675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016029" y="3526202"/>
            <a:ext cx="116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07137" y="4353508"/>
            <a:ext cx="9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KB</a:t>
            </a:r>
            <a:endParaRPr lang="en-US" dirty="0"/>
          </a:p>
        </p:txBody>
      </p:sp>
      <p:pic>
        <p:nvPicPr>
          <p:cNvPr id="20" name="Picture 19" descr="BU0052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84" y="5074551"/>
            <a:ext cx="738097" cy="6595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234" y="6222775"/>
            <a:ext cx="18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Lifemapper</a:t>
            </a:r>
            <a:r>
              <a:rPr lang="en-US" b="1" dirty="0" smtClean="0"/>
              <a:t> Species Data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8013" y="2364163"/>
            <a:ext cx="13153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EDAC WCS Data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45833" y="5626021"/>
            <a:ext cx="159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Agent</a:t>
            </a:r>
            <a:endParaRPr lang="en-US" dirty="0"/>
          </a:p>
        </p:txBody>
      </p:sp>
      <p:sp>
        <p:nvSpPr>
          <p:cNvPr id="36" name="Magnetic Disk 35"/>
          <p:cNvSpPr/>
          <p:nvPr/>
        </p:nvSpPr>
        <p:spPr>
          <a:xfrm>
            <a:off x="2533381" y="4381778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3050" y="337306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331274" y="419165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342888" y="491450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021140" y="3445834"/>
            <a:ext cx="2680672" cy="339730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Supports Data Discovery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021140" y="4122060"/>
            <a:ext cx="2759475" cy="577223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Provides an extensible set of transformation services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307949" y="5283431"/>
            <a:ext cx="3547248" cy="381074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Generates adaptor execution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12059" y="1585461"/>
            <a:ext cx="298834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2059" y="5008481"/>
            <a:ext cx="575255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2059" y="2923708"/>
            <a:ext cx="8566566" cy="2106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sp>
        <p:nvSpPr>
          <p:cNvPr id="8" name="Magnetic Disk 7"/>
          <p:cNvSpPr/>
          <p:nvPr/>
        </p:nvSpPr>
        <p:spPr bwMode="auto">
          <a:xfrm>
            <a:off x="704292" y="2997987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  <a:endParaRPr lang="en-US" sz="1100" b="1" dirty="0">
              <a:latin typeface="Verdan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3" name="Magnetic Disk 12"/>
          <p:cNvSpPr/>
          <p:nvPr/>
        </p:nvSpPr>
        <p:spPr bwMode="auto">
          <a:xfrm>
            <a:off x="659152" y="4049549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KB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21102" y="4177331"/>
            <a:ext cx="2767029" cy="601194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r>
              <a:rPr lang="en-US" sz="1400" dirty="0" smtClean="0"/>
              <a:t> + </a:t>
            </a:r>
            <a:r>
              <a:rPr lang="en-US" sz="1400" dirty="0" smtClean="0"/>
              <a:t>Pellet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smtClean="0"/>
              <a:t>handles adaptor </a:t>
            </a:r>
            <a:r>
              <a:rPr lang="en-US" sz="1400" dirty="0" smtClean="0"/>
              <a:t>orchestration)</a:t>
            </a:r>
            <a:endParaRPr lang="en-US" sz="1400" dirty="0" smtClean="0"/>
          </a:p>
        </p:txBody>
      </p:sp>
      <p:sp>
        <p:nvSpPr>
          <p:cNvPr id="15" name="Folded Corner 14"/>
          <p:cNvSpPr/>
          <p:nvPr/>
        </p:nvSpPr>
        <p:spPr>
          <a:xfrm>
            <a:off x="457201" y="2041237"/>
            <a:ext cx="944990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OWL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1804161" y="2041237"/>
            <a:ext cx="960536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Individuals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0110" y="1905093"/>
            <a:ext cx="2603639" cy="72953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8" idx="1"/>
            <a:endCxn id="29" idx="2"/>
          </p:cNvCxnSpPr>
          <p:nvPr/>
        </p:nvCxnSpPr>
        <p:spPr>
          <a:xfrm flipV="1">
            <a:off x="1576479" y="2634629"/>
            <a:ext cx="5451" cy="36335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lded Corner 32"/>
          <p:cNvSpPr/>
          <p:nvPr/>
        </p:nvSpPr>
        <p:spPr>
          <a:xfrm>
            <a:off x="934293" y="5298206"/>
            <a:ext cx="1213229" cy="511287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SADI Service OWL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837139" y="5186502"/>
            <a:ext cx="1376524" cy="766909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5" idx="0"/>
            <a:endCxn id="13" idx="3"/>
          </p:cNvCxnSpPr>
          <p:nvPr/>
        </p:nvCxnSpPr>
        <p:spPr>
          <a:xfrm flipV="1">
            <a:off x="1525401" y="4905489"/>
            <a:ext cx="5938" cy="28101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4"/>
            <a:endCxn id="14" idx="1"/>
          </p:cNvCxnSpPr>
          <p:nvPr/>
        </p:nvCxnSpPr>
        <p:spPr>
          <a:xfrm>
            <a:off x="2403525" y="4477519"/>
            <a:ext cx="517577" cy="4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 bwMode="auto">
          <a:xfrm>
            <a:off x="5935448" y="325886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Selector Service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5935448" y="3877606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1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935448" y="4516858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n</a:t>
            </a:r>
          </a:p>
        </p:txBody>
      </p:sp>
      <p:sp>
        <p:nvSpPr>
          <p:cNvPr id="45" name="Magnetic Disk 44"/>
          <p:cNvSpPr/>
          <p:nvPr/>
        </p:nvSpPr>
        <p:spPr bwMode="auto">
          <a:xfrm>
            <a:off x="3287421" y="1958086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EDAC Data</a:t>
            </a:r>
          </a:p>
        </p:txBody>
      </p:sp>
      <p:sp>
        <p:nvSpPr>
          <p:cNvPr id="47" name="Folded Corner 46"/>
          <p:cNvSpPr/>
          <p:nvPr/>
        </p:nvSpPr>
        <p:spPr>
          <a:xfrm>
            <a:off x="2955082" y="5230470"/>
            <a:ext cx="1203680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48" name="Straight Arrow Connector 47"/>
          <p:cNvCxnSpPr>
            <a:stCxn id="103" idx="0"/>
            <a:endCxn id="14" idx="2"/>
          </p:cNvCxnSpPr>
          <p:nvPr/>
        </p:nvCxnSpPr>
        <p:spPr>
          <a:xfrm flipH="1" flipV="1">
            <a:off x="4304617" y="4778525"/>
            <a:ext cx="6148" cy="39028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8" idx="2"/>
            <a:endCxn id="42" idx="0"/>
          </p:cNvCxnSpPr>
          <p:nvPr/>
        </p:nvCxnSpPr>
        <p:spPr>
          <a:xfrm>
            <a:off x="6940083" y="2766929"/>
            <a:ext cx="4338" cy="49193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2"/>
            <a:endCxn id="43" idx="0"/>
          </p:cNvCxnSpPr>
          <p:nvPr/>
        </p:nvCxnSpPr>
        <p:spPr>
          <a:xfrm>
            <a:off x="6944421" y="3632596"/>
            <a:ext cx="0" cy="2450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3" idx="2"/>
            <a:endCxn id="44" idx="0"/>
          </p:cNvCxnSpPr>
          <p:nvPr/>
        </p:nvCxnSpPr>
        <p:spPr>
          <a:xfrm>
            <a:off x="6944421" y="4251341"/>
            <a:ext cx="0" cy="26551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5935448" y="5136203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Lifemapper</a:t>
            </a:r>
            <a:r>
              <a:rPr lang="en-US" sz="1400" dirty="0" smtClean="0"/>
              <a:t> Service</a:t>
            </a:r>
          </a:p>
        </p:txBody>
      </p:sp>
      <p:cxnSp>
        <p:nvCxnSpPr>
          <p:cNvPr id="75" name="Straight Arrow Connector 74"/>
          <p:cNvCxnSpPr>
            <a:stCxn id="44" idx="2"/>
            <a:endCxn id="74" idx="0"/>
          </p:cNvCxnSpPr>
          <p:nvPr/>
        </p:nvCxnSpPr>
        <p:spPr>
          <a:xfrm>
            <a:off x="6944421" y="4890593"/>
            <a:ext cx="0" cy="2456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74" y="1764320"/>
            <a:ext cx="1762637" cy="88353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Rectangle 87"/>
          <p:cNvSpPr/>
          <p:nvPr/>
        </p:nvSpPr>
        <p:spPr>
          <a:xfrm>
            <a:off x="5913543" y="1672625"/>
            <a:ext cx="2053079" cy="1094304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8" idx="1"/>
            <a:endCxn id="45" idx="4"/>
          </p:cNvCxnSpPr>
          <p:nvPr/>
        </p:nvCxnSpPr>
        <p:spPr>
          <a:xfrm flipH="1" flipV="1">
            <a:off x="5031794" y="2217925"/>
            <a:ext cx="881749" cy="1852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" idx="4"/>
            <a:endCxn id="42" idx="1"/>
          </p:cNvCxnSpPr>
          <p:nvPr/>
        </p:nvCxnSpPr>
        <p:spPr>
          <a:xfrm>
            <a:off x="2448665" y="3425957"/>
            <a:ext cx="3486783" cy="197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olded Corner 100"/>
          <p:cNvSpPr/>
          <p:nvPr/>
        </p:nvSpPr>
        <p:spPr>
          <a:xfrm>
            <a:off x="4310745" y="522326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856536" y="5168814"/>
            <a:ext cx="2908458" cy="93012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16" y="5675940"/>
            <a:ext cx="1530209" cy="58879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6" name="Straight Arrow Connector 105"/>
          <p:cNvCxnSpPr>
            <a:stCxn id="74" idx="2"/>
            <a:endCxn id="105" idx="0"/>
          </p:cNvCxnSpPr>
          <p:nvPr/>
        </p:nvCxnSpPr>
        <p:spPr>
          <a:xfrm>
            <a:off x="6944421" y="5509938"/>
            <a:ext cx="0" cy="16600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2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Data Analysis 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2" y="3560907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32410" y="180537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619710" y="380072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806131" y="1980581"/>
            <a:ext cx="1262672" cy="8093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WCS Get Capabilities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10" y="2655351"/>
            <a:ext cx="12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Metadata Store</a:t>
            </a:r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4519853" y="207826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FGDC 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6166429" y="147244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CF Keywords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166429" y="2308017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ISO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19115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Topic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28" name="Folded Corner 27"/>
          <p:cNvSpPr/>
          <p:nvPr/>
        </p:nvSpPr>
        <p:spPr>
          <a:xfrm>
            <a:off x="7547075" y="1756226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GCMD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Categories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1700" y="1332375"/>
            <a:ext cx="2908603" cy="2104407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8" idx="3"/>
            <a:endCxn id="22" idx="1"/>
          </p:cNvCxnSpPr>
          <p:nvPr/>
        </p:nvCxnSpPr>
        <p:spPr>
          <a:xfrm>
            <a:off x="4068803" y="2385275"/>
            <a:ext cx="451050" cy="56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29" idx="1"/>
          </p:cNvCxnSpPr>
          <p:nvPr/>
        </p:nvCxnSpPr>
        <p:spPr>
          <a:xfrm flipV="1">
            <a:off x="5598737" y="2384579"/>
            <a:ext cx="382963" cy="63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1830365" y="1668583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2690" y="4757714"/>
            <a:ext cx="1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1780561" y="3414861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2"/>
            <a:endCxn id="4" idx="0"/>
          </p:cNvCxnSpPr>
          <p:nvPr/>
        </p:nvCxnSpPr>
        <p:spPr>
          <a:xfrm flipH="1">
            <a:off x="3433802" y="2789969"/>
            <a:ext cx="3665" cy="7709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66428" y="4831171"/>
            <a:ext cx="428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WCS Data = Multipart MIME = Payload Tiff + Metadata</a:t>
            </a:r>
            <a:endParaRPr lang="en-US" sz="1400" b="1" dirty="0"/>
          </a:p>
        </p:txBody>
      </p:sp>
      <p:sp>
        <p:nvSpPr>
          <p:cNvPr id="21" name="Magnetic Disk 20"/>
          <p:cNvSpPr/>
          <p:nvPr/>
        </p:nvSpPr>
        <p:spPr bwMode="auto">
          <a:xfrm>
            <a:off x="7209711" y="4548968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7988203" y="3586902"/>
            <a:ext cx="669328" cy="85921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77646" y="3582937"/>
            <a:ext cx="3096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Harvesting</a:t>
            </a:r>
            <a:r>
              <a:rPr lang="en-US" sz="1400" dirty="0" smtClean="0"/>
              <a:t>: </a:t>
            </a:r>
            <a:r>
              <a:rPr lang="en-US" sz="1400" dirty="0" smtClean="0"/>
              <a:t>translate metadata descriptions into our </a:t>
            </a:r>
            <a:r>
              <a:rPr lang="en-US" sz="1400" dirty="0" err="1" smtClean="0"/>
              <a:t>ELSEWeb</a:t>
            </a:r>
            <a:r>
              <a:rPr lang="en-US" sz="1400" dirty="0" smtClean="0"/>
              <a:t> data model </a:t>
            </a:r>
            <a:endParaRPr 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208958" y="5331760"/>
            <a:ext cx="4572382" cy="339730"/>
          </a:xfrm>
          <a:prstGeom prst="roundRect">
            <a:avLst>
              <a:gd name="adj" fmla="val 24603"/>
            </a:avLst>
          </a:prstGeom>
          <a:solidFill>
            <a:srgbClr val="3366FF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Harvested Data Breakdown of 6656 Datasets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4350"/>
              </p:ext>
            </p:extLst>
          </p:nvPr>
        </p:nvGraphicFramePr>
        <p:xfrm>
          <a:off x="193700" y="5734469"/>
          <a:ext cx="8229600" cy="813760"/>
        </p:xfrm>
        <a:graphic>
          <a:graphicData uri="http://schemas.openxmlformats.org/drawingml/2006/table">
            <a:tbl>
              <a:tblPr/>
              <a:tblGrid>
                <a:gridCol w="1221500"/>
                <a:gridCol w="2101395"/>
                <a:gridCol w="2474056"/>
                <a:gridCol w="2432649"/>
              </a:tblGrid>
              <a:tr h="159416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CF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dew_point_temperature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precipitation_amount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Millimeters times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GCMD_Science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 SURFACE 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field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VEGETATION INDEX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unitless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Desirable Semantic Metadata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9479" y="3733060"/>
            <a:ext cx="47542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 </a:t>
            </a:r>
            <a:r>
              <a:rPr lang="en-US" sz="1600" dirty="0" smtClean="0"/>
              <a:t>Catalog </a:t>
            </a:r>
            <a:r>
              <a:rPr lang="en-US" sz="1600" dirty="0" smtClean="0"/>
              <a:t>Vocabulary (DCAT): Describes non-RDF datasets in terms of spatial/temporal coverage, format, and themes</a:t>
            </a:r>
            <a:endParaRPr lang="en-US" sz="16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2292" y="2721384"/>
            <a:ext cx="2556040" cy="5831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What kind of data?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7022" y="2596864"/>
            <a:ext cx="519610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Observation Ontology (OBOE): Describes data in terms of entities (i.e., the physical thing being measured and it characteristics (i.e., properties)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79001" y="5073358"/>
            <a:ext cx="344475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Provenance Ontology (PROV-O): W3C recommendation for interchanging provenance modeled in PROV</a:t>
            </a:r>
            <a:endParaRPr lang="en-US" sz="1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9183" y="3807772"/>
            <a:ext cx="3550155" cy="58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Where can I get the data?</a:t>
            </a:r>
            <a:endParaRPr lang="en-US" sz="24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9183" y="4702515"/>
            <a:ext cx="5398074" cy="138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How was the data </a:t>
            </a:r>
            <a:r>
              <a:rPr lang="en-US" sz="2400" b="1" dirty="0" smtClean="0"/>
              <a:t>generated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Who was responsible for publishing?</a:t>
            </a:r>
          </a:p>
          <a:p>
            <a:pPr marL="0" indent="0">
              <a:buNone/>
            </a:pPr>
            <a:r>
              <a:rPr lang="en-US" sz="2400" b="1" dirty="0" smtClean="0"/>
              <a:t>When was it generated?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57199" y="1846266"/>
            <a:ext cx="8096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ELSEWeb</a:t>
            </a:r>
            <a:r>
              <a:rPr lang="en-US" dirty="0"/>
              <a:t> Semantic Data model was designed to support the following concerns: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 </a:t>
            </a:r>
            <a:r>
              <a:rPr lang="en-US" dirty="0" smtClean="0"/>
              <a:t>Semantic </a:t>
            </a:r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2234" y="1829771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3931275" y="1829770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3651882" y="2896057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effectLst/>
              </a:rPr>
              <a:t>WCSCoverage</a:t>
            </a:r>
            <a:endParaRPr lang="en-US" sz="2400" dirty="0" smtClean="0">
              <a:effectLst/>
            </a:endParaRPr>
          </a:p>
          <a:p>
            <a:r>
              <a:rPr lang="en-US" sz="2400" b="0" dirty="0" smtClean="0">
                <a:effectLst/>
              </a:rPr>
              <a:t>Dataset</a:t>
            </a:r>
            <a:endParaRPr lang="en-US" sz="2400" b="0" dirty="0">
              <a:effectLst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436466" y="3082836"/>
            <a:ext cx="147528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Location</a:t>
            </a:r>
            <a:endParaRPr lang="en-US" sz="24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307554" y="3082835"/>
            <a:ext cx="224773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PeriodOfTime</a:t>
            </a:r>
            <a:endParaRPr lang="en-US" sz="2400" b="0" dirty="0"/>
          </a:p>
        </p:txBody>
      </p:sp>
      <p:cxnSp>
        <p:nvCxnSpPr>
          <p:cNvPr id="78" name="Straight Arrow Connector 77"/>
          <p:cNvCxnSpPr>
            <a:stCxn id="75" idx="0"/>
            <a:endCxn id="74" idx="2"/>
          </p:cNvCxnSpPr>
          <p:nvPr/>
        </p:nvCxnSpPr>
        <p:spPr bwMode="auto">
          <a:xfrm flipV="1">
            <a:off x="4619530" y="2291435"/>
            <a:ext cx="621" cy="60462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030071" y="1829771"/>
            <a:ext cx="197752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 bwMode="auto">
          <a:xfrm flipV="1">
            <a:off x="1745790" y="2060603"/>
            <a:ext cx="218548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1" name="Straight Arrow Connector 80"/>
          <p:cNvCxnSpPr>
            <a:stCxn id="74" idx="3"/>
            <a:endCxn id="79" idx="1"/>
          </p:cNvCxnSpPr>
          <p:nvPr/>
        </p:nvCxnSpPr>
        <p:spPr bwMode="auto">
          <a:xfrm>
            <a:off x="5309026" y="2060603"/>
            <a:ext cx="172104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2" name="Straight Arrow Connector 81"/>
          <p:cNvCxnSpPr>
            <a:stCxn id="75" idx="3"/>
            <a:endCxn id="76" idx="1"/>
          </p:cNvCxnSpPr>
          <p:nvPr/>
        </p:nvCxnSpPr>
        <p:spPr bwMode="auto">
          <a:xfrm>
            <a:off x="5587177" y="3311556"/>
            <a:ext cx="1849289" cy="211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3" name="Straight Arrow Connector 82"/>
          <p:cNvCxnSpPr>
            <a:stCxn id="75" idx="1"/>
            <a:endCxn id="77" idx="3"/>
          </p:cNvCxnSpPr>
          <p:nvPr/>
        </p:nvCxnSpPr>
        <p:spPr bwMode="auto">
          <a:xfrm flipH="1">
            <a:off x="2555285" y="3311556"/>
            <a:ext cx="1096597" cy="2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3474081" y="4234304"/>
            <a:ext cx="22807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Measurement</a:t>
            </a:r>
            <a:endParaRPr lang="en-US" sz="24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256748" y="4234304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6809941" y="4234306"/>
            <a:ext cx="20419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Observation</a:t>
            </a:r>
            <a:endParaRPr lang="en-US" sz="24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7284077" y="5470436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cxnSp>
        <p:nvCxnSpPr>
          <p:cNvPr id="88" name="Straight Arrow Connector 87"/>
          <p:cNvCxnSpPr>
            <a:stCxn id="75" idx="2"/>
            <a:endCxn id="84" idx="0"/>
          </p:cNvCxnSpPr>
          <p:nvPr/>
        </p:nvCxnSpPr>
        <p:spPr bwMode="auto">
          <a:xfrm flipH="1">
            <a:off x="4614478" y="3727054"/>
            <a:ext cx="5052" cy="5072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84" idx="3"/>
            <a:endCxn id="86" idx="1"/>
          </p:cNvCxnSpPr>
          <p:nvPr/>
        </p:nvCxnSpPr>
        <p:spPr bwMode="auto">
          <a:xfrm>
            <a:off x="5754874" y="4465137"/>
            <a:ext cx="1055067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0" name="Straight Arrow Connector 89"/>
          <p:cNvCxnSpPr>
            <a:stCxn id="84" idx="1"/>
            <a:endCxn id="85" idx="3"/>
          </p:cNvCxnSpPr>
          <p:nvPr/>
        </p:nvCxnSpPr>
        <p:spPr bwMode="auto">
          <a:xfrm flipH="1">
            <a:off x="2553921" y="4465137"/>
            <a:ext cx="9201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86" idx="2"/>
            <a:endCxn id="87" idx="0"/>
          </p:cNvCxnSpPr>
          <p:nvPr/>
        </p:nvCxnSpPr>
        <p:spPr bwMode="auto">
          <a:xfrm flipH="1">
            <a:off x="7824925" y="4695971"/>
            <a:ext cx="6014" cy="7744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4" name="Round Single Corner Rectangle 93"/>
          <p:cNvSpPr/>
          <p:nvPr/>
        </p:nvSpPr>
        <p:spPr bwMode="auto">
          <a:xfrm>
            <a:off x="307555" y="494052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04078" y="1777483"/>
            <a:ext cx="126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cat:dataset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445319" y="1780973"/>
            <a:ext cx="16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dcat:distribution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6107710" y="3032058"/>
            <a:ext cx="102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c:spatial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580692" y="3019606"/>
            <a:ext cx="1224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dc:temporal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64756" y="485585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  <p:sp>
        <p:nvSpPr>
          <p:cNvPr id="100" name="Round Single Corner Rectangle 99"/>
          <p:cNvSpPr/>
          <p:nvPr/>
        </p:nvSpPr>
        <p:spPr bwMode="auto">
          <a:xfrm>
            <a:off x="307554" y="5808640"/>
            <a:ext cx="321733" cy="321733"/>
          </a:xfrm>
          <a:prstGeom prst="round1Rect">
            <a:avLst>
              <a:gd name="adj" fmla="val 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4755" y="5711522"/>
            <a:ext cx="10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OBOE</a:t>
            </a:r>
            <a:endParaRPr lang="en-US" sz="2400" b="0" dirty="0"/>
          </a:p>
        </p:txBody>
      </p:sp>
      <p:sp>
        <p:nvSpPr>
          <p:cNvPr id="102" name="Round Single Corner Rectangle 101"/>
          <p:cNvSpPr/>
          <p:nvPr/>
        </p:nvSpPr>
        <p:spPr bwMode="auto">
          <a:xfrm>
            <a:off x="312047" y="6246074"/>
            <a:ext cx="321733" cy="321733"/>
          </a:xfrm>
          <a:prstGeom prst="round1Rect">
            <a:avLst>
              <a:gd name="adj" fmla="val 0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9248" y="6161408"/>
            <a:ext cx="12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PROVO</a:t>
            </a:r>
            <a:endParaRPr lang="en-US" sz="24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5658479" y="381944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boe:measurementFor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136345" y="3853307"/>
            <a:ext cx="2037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boe:ofCharacteristic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809941" y="4950942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boe:ofEntity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487477" y="237290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9" name="Round Single Corner Rectangle 38"/>
          <p:cNvSpPr/>
          <p:nvPr/>
        </p:nvSpPr>
        <p:spPr bwMode="auto">
          <a:xfrm>
            <a:off x="299087" y="5389789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0194" y="5278678"/>
            <a:ext cx="134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ELSEWeb</a:t>
            </a:r>
            <a:endParaRPr lang="en-US" sz="24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4155472" y="5627615"/>
            <a:ext cx="925554" cy="4616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Agent</a:t>
            </a:r>
            <a:endParaRPr lang="en-US" sz="2400" b="0" dirty="0"/>
          </a:p>
        </p:txBody>
      </p:sp>
      <p:cxnSp>
        <p:nvCxnSpPr>
          <p:cNvPr id="43" name="Straight Arrow Connector 42"/>
          <p:cNvCxnSpPr>
            <a:stCxn id="84" idx="2"/>
            <a:endCxn id="42" idx="0"/>
          </p:cNvCxnSpPr>
          <p:nvPr/>
        </p:nvCxnSpPr>
        <p:spPr bwMode="auto">
          <a:xfrm>
            <a:off x="4614478" y="4695969"/>
            <a:ext cx="3771" cy="93164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4591186" y="505306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rov:wasAssociatedWith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124884" y="6253741"/>
            <a:ext cx="5706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ontology.cybershare.utep.edu</a:t>
            </a:r>
            <a:r>
              <a:rPr lang="en-US" sz="1600" b="1" dirty="0"/>
              <a:t>/</a:t>
            </a:r>
            <a:r>
              <a:rPr lang="en-US" sz="1600" b="1" dirty="0" err="1"/>
              <a:t>ELSEWeb</a:t>
            </a:r>
            <a:r>
              <a:rPr lang="en-US" sz="1600" b="1" dirty="0"/>
              <a:t>/</a:t>
            </a:r>
            <a:r>
              <a:rPr lang="en-US" sz="1600" b="1" dirty="0" err="1"/>
              <a:t>elsewebdata.owl</a:t>
            </a:r>
            <a:endParaRPr lang="en-US" sz="1600" b="1" dirty="0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3B230E7-971B-F545-A5C5-551EC8F7F6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9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1682</Words>
  <Application>Microsoft Macintosh PowerPoint</Application>
  <PresentationFormat>On-screen Show (4:3)</PresentationFormat>
  <Paragraphs>343</Paragraphs>
  <Slides>23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ELSEWeb meets SADI: Supporting Data-to-Model Integration for Biodiversity Forecasting</vt:lpstr>
      <vt:lpstr>Outline</vt:lpstr>
      <vt:lpstr>A Pattern for Data-to-Model Web</vt:lpstr>
      <vt:lpstr>Potential Limitations of Pattern</vt:lpstr>
      <vt:lpstr>Earth, Life, and Semantic Web</vt:lpstr>
      <vt:lpstr>ELSEWeb Components</vt:lpstr>
      <vt:lpstr>Earth Data Analysis Center</vt:lpstr>
      <vt:lpstr>Desirable Semantic Metadata Model</vt:lpstr>
      <vt:lpstr>Partial Semantic Data Model</vt:lpstr>
      <vt:lpstr>Mapping CF to OBOE</vt:lpstr>
      <vt:lpstr>Describing Adaptors using SADI</vt:lpstr>
      <vt:lpstr>An Example SADI Service: Tiff Scenario Extraction</vt:lpstr>
      <vt:lpstr>Coordinating Adaptor Execution</vt:lpstr>
      <vt:lpstr>The Experiment Specification</vt:lpstr>
      <vt:lpstr>Use Case: Chihuahuan Desert Encroachment</vt:lpstr>
      <vt:lpstr>Transition from Grassland to Desert</vt:lpstr>
      <vt:lpstr>Implications of an Encroaching Desert Ecosystem</vt:lpstr>
      <vt:lpstr>Species Distribution Modeling</vt:lpstr>
      <vt:lpstr>Ultimate ELSEWeb Goal</vt:lpstr>
      <vt:lpstr>A Chihuahuan Desert Experiment Specification</vt:lpstr>
      <vt:lpstr>A Chihuahuan Desert Experiment Specification</vt:lpstr>
      <vt:lpstr>ELSEWeb and Prov-o</vt:lpstr>
      <vt:lpstr>Provenance Visualization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472</cp:revision>
  <dcterms:created xsi:type="dcterms:W3CDTF">2013-11-06T02:05:54Z</dcterms:created>
  <dcterms:modified xsi:type="dcterms:W3CDTF">2013-11-14T23:49:47Z</dcterms:modified>
</cp:coreProperties>
</file>